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53"/>
  </p:notesMasterIdLst>
  <p:handoutMasterIdLst>
    <p:handoutMasterId r:id="rId54"/>
  </p:handoutMasterIdLst>
  <p:sldIdLst>
    <p:sldId id="257" r:id="rId17"/>
    <p:sldId id="437" r:id="rId18"/>
    <p:sldId id="438" r:id="rId19"/>
    <p:sldId id="436" r:id="rId20"/>
    <p:sldId id="439" r:id="rId21"/>
    <p:sldId id="418" r:id="rId22"/>
    <p:sldId id="419" r:id="rId23"/>
    <p:sldId id="420" r:id="rId24"/>
    <p:sldId id="423" r:id="rId25"/>
    <p:sldId id="427" r:id="rId26"/>
    <p:sldId id="424" r:id="rId27"/>
    <p:sldId id="421" r:id="rId28"/>
    <p:sldId id="425" r:id="rId29"/>
    <p:sldId id="429" r:id="rId30"/>
    <p:sldId id="428" r:id="rId31"/>
    <p:sldId id="426" r:id="rId32"/>
    <p:sldId id="422" r:id="rId33"/>
    <p:sldId id="430" r:id="rId34"/>
    <p:sldId id="433" r:id="rId35"/>
    <p:sldId id="432" r:id="rId36"/>
    <p:sldId id="434" r:id="rId37"/>
    <p:sldId id="414" r:id="rId38"/>
    <p:sldId id="435" r:id="rId39"/>
    <p:sldId id="444" r:id="rId40"/>
    <p:sldId id="445" r:id="rId41"/>
    <p:sldId id="443" r:id="rId42"/>
    <p:sldId id="446" r:id="rId43"/>
    <p:sldId id="447" r:id="rId44"/>
    <p:sldId id="440" r:id="rId45"/>
    <p:sldId id="441" r:id="rId46"/>
    <p:sldId id="442" r:id="rId47"/>
    <p:sldId id="415" r:id="rId48"/>
    <p:sldId id="448" r:id="rId49"/>
    <p:sldId id="449" r:id="rId50"/>
    <p:sldId id="450" r:id="rId51"/>
    <p:sldId id="451" r:id="rId5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84896" autoAdjust="0"/>
  </p:normalViewPr>
  <p:slideViewPr>
    <p:cSldViewPr>
      <p:cViewPr varScale="1">
        <p:scale>
          <a:sx n="69" d="100"/>
          <a:sy n="69" d="100"/>
        </p:scale>
        <p:origin x="1171" y="6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5/21/2017 9:33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5/21/2017 8:48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5/21/2017 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176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7170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5/21/2017 8:48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add package </a:t>
            </a:r>
            <a:r>
              <a:rPr lang="en-GB" b="0" dirty="0" err="1"/>
              <a:t>Microsoft.AspNetCore</a:t>
            </a:r>
            <a:endParaRPr lang="en-GB" b="0" dirty="0"/>
          </a:p>
          <a:p>
            <a:r>
              <a:rPr lang="en-GB" b="0" dirty="0" err="1"/>
              <a:t>dotnet</a:t>
            </a:r>
            <a:r>
              <a:rPr lang="en-GB" b="0" dirty="0"/>
              <a:t> restore</a:t>
            </a:r>
          </a:p>
          <a:p>
            <a:r>
              <a:rPr lang="en-GB" b="0" dirty="0"/>
              <a:t>Wire up ASP.NET Core hosting in </a:t>
            </a:r>
            <a:r>
              <a:rPr lang="en-GB" b="0" dirty="0" err="1"/>
              <a:t>Program.cs</a:t>
            </a:r>
            <a:endParaRPr lang="en-GB" b="0" dirty="0"/>
          </a:p>
          <a:p>
            <a:r>
              <a:rPr lang="en-GB" b="0" dirty="0"/>
              <a:t>Run it and browse</a:t>
            </a:r>
          </a:p>
          <a:p>
            <a:endParaRPr lang="en-GB" b="0" dirty="0"/>
          </a:p>
          <a:p>
            <a:r>
              <a:rPr lang="en-GB" b="0" dirty="0" err="1"/>
              <a:t>dotnet</a:t>
            </a:r>
            <a:r>
              <a:rPr lang="en-GB" b="0" dirty="0"/>
              <a:t> new web</a:t>
            </a:r>
          </a:p>
          <a:p>
            <a:r>
              <a:rPr lang="en-GB" b="0" dirty="0" err="1"/>
              <a:t>dotnet</a:t>
            </a:r>
            <a:r>
              <a:rPr lang="en-GB" b="0" dirty="0"/>
              <a:t> restore</a:t>
            </a:r>
          </a:p>
          <a:p>
            <a:endParaRPr lang="en-GB" b="0" dirty="0"/>
          </a:p>
          <a:p>
            <a:endParaRPr lang="en-GB" b="0" dirty="0"/>
          </a:p>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62691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50053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1344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57852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62208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2360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4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95839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78780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Custom middleware that add environment header</a:t>
            </a:r>
          </a:p>
          <a:p>
            <a:r>
              <a:rPr lang="en-GB" b="0" dirty="0"/>
              <a:t>Built-in middleware: static files, exception handling middleware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15770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07340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33318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0499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629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5915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4507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9.tif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60.png"/><Relationship Id="rId4" Type="http://schemas.openxmlformats.org/officeDocument/2006/relationships/hyperlink" Target="https://visualstudio.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ngalloway/aspnetcore-workshop"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docs.microsoft.com/aspnet/core" TargetMode="External"/><Relationship Id="rId4" Type="http://schemas.openxmlformats.org/officeDocument/2006/relationships/hyperlink" Target="https://github.com/jongalloway/aspnetcore-workshop/blob/master/README.m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Daniel Roth &amp; Shayne Boyer</a:t>
            </a:r>
          </a:p>
          <a:p>
            <a:r>
              <a:rPr lang="en-US" sz="2400" dirty="0"/>
              <a:t>Microsoft</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B61F3-06E6-4E01-8A25-8A7B5434C85B}"/>
              </a:ext>
            </a:extLst>
          </p:cNvPr>
          <p:cNvSpPr>
            <a:spLocks noGrp="1"/>
          </p:cNvSpPr>
          <p:nvPr>
            <p:ph type="title"/>
          </p:nvPr>
        </p:nvSpPr>
        <p:spPr/>
        <p:txBody>
          <a:bodyPr/>
          <a:lstStyle/>
          <a:p>
            <a:r>
              <a:rPr lang="en-US" dirty="0"/>
              <a:t>Introductions</a:t>
            </a:r>
          </a:p>
        </p:txBody>
      </p:sp>
      <p:pic>
        <p:nvPicPr>
          <p:cNvPr id="11" name="Picture 10" descr="A person smiling for the camera&#10;&#10;Description generated with very high confidence">
            <a:extLst>
              <a:ext uri="{FF2B5EF4-FFF2-40B4-BE49-F238E27FC236}">
                <a16:creationId xmlns:a16="http://schemas.microsoft.com/office/drawing/2014/main" id="{BEE9BCD8-CF64-4461-8B36-7672B8619316}"/>
              </a:ext>
            </a:extLst>
          </p:cNvPr>
          <p:cNvPicPr>
            <a:picLocks noChangeAspect="1"/>
          </p:cNvPicPr>
          <p:nvPr/>
        </p:nvPicPr>
        <p:blipFill rotWithShape="1">
          <a:blip r:embed="rId3"/>
          <a:srcRect t="-379" b="9811"/>
          <a:stretch/>
        </p:blipFill>
        <p:spPr>
          <a:xfrm>
            <a:off x="2743555" y="1485604"/>
            <a:ext cx="3017487" cy="3826013"/>
          </a:xfrm>
          <a:prstGeom prst="rect">
            <a:avLst/>
          </a:prstGeom>
        </p:spPr>
      </p:pic>
      <p:pic>
        <p:nvPicPr>
          <p:cNvPr id="12" name="Picture 11">
            <a:extLst>
              <a:ext uri="{FF2B5EF4-FFF2-40B4-BE49-F238E27FC236}">
                <a16:creationId xmlns:a16="http://schemas.microsoft.com/office/drawing/2014/main" id="{6791F80C-A561-43B5-92F7-159BFF6AD089}"/>
              </a:ext>
            </a:extLst>
          </p:cNvPr>
          <p:cNvPicPr>
            <a:picLocks noChangeAspect="1"/>
          </p:cNvPicPr>
          <p:nvPr/>
        </p:nvPicPr>
        <p:blipFill rotWithShape="1">
          <a:blip r:embed="rId4"/>
          <a:srcRect r="1309"/>
          <a:stretch/>
        </p:blipFill>
        <p:spPr>
          <a:xfrm>
            <a:off x="7041188" y="1501617"/>
            <a:ext cx="3017487" cy="3810000"/>
          </a:xfrm>
          <a:prstGeom prst="rect">
            <a:avLst/>
          </a:prstGeom>
        </p:spPr>
      </p:pic>
      <p:sp>
        <p:nvSpPr>
          <p:cNvPr id="13" name="TextBox 12">
            <a:extLst>
              <a:ext uri="{FF2B5EF4-FFF2-40B4-BE49-F238E27FC236}">
                <a16:creationId xmlns:a16="http://schemas.microsoft.com/office/drawing/2014/main" id="{6B8A8FB6-5B1A-4E92-BF18-82EC35F4D31C}"/>
              </a:ext>
            </a:extLst>
          </p:cNvPr>
          <p:cNvSpPr txBox="1"/>
          <p:nvPr/>
        </p:nvSpPr>
        <p:spPr>
          <a:xfrm>
            <a:off x="2743555" y="5311617"/>
            <a:ext cx="3017487"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Daniel Roth</a:t>
            </a:r>
          </a:p>
          <a:p>
            <a:pPr algn="ctr">
              <a:lnSpc>
                <a:spcPct val="90000"/>
              </a:lnSpc>
              <a:spcAft>
                <a:spcPts val="600"/>
              </a:spcAft>
            </a:pPr>
            <a:r>
              <a:rPr lang="en-US" sz="2400" dirty="0">
                <a:gradFill>
                  <a:gsLst>
                    <a:gs pos="2917">
                      <a:schemeClr val="tx1"/>
                    </a:gs>
                    <a:gs pos="30000">
                      <a:schemeClr val="tx1"/>
                    </a:gs>
                  </a:gsLst>
                  <a:lin ang="5400000" scaled="0"/>
                </a:gradFill>
              </a:rPr>
              <a:t>@danroth27</a:t>
            </a:r>
          </a:p>
        </p:txBody>
      </p:sp>
      <p:sp>
        <p:nvSpPr>
          <p:cNvPr id="14" name="TextBox 13">
            <a:extLst>
              <a:ext uri="{FF2B5EF4-FFF2-40B4-BE49-F238E27FC236}">
                <a16:creationId xmlns:a16="http://schemas.microsoft.com/office/drawing/2014/main" id="{DC08E53F-BC02-4F4A-876A-374A6FE2ADEA}"/>
              </a:ext>
            </a:extLst>
          </p:cNvPr>
          <p:cNvSpPr txBox="1"/>
          <p:nvPr/>
        </p:nvSpPr>
        <p:spPr>
          <a:xfrm>
            <a:off x="7041187" y="5311617"/>
            <a:ext cx="3017487"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Shayne Boyer</a:t>
            </a:r>
          </a:p>
          <a:p>
            <a:pPr algn="ct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spboyer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09024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ASP.NET Core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dirty="0"/>
              <a:t>Lab #1</a:t>
            </a:r>
          </a:p>
        </p:txBody>
      </p:sp>
    </p:spTree>
    <p:extLst>
      <p:ext uri="{BB962C8B-B14F-4D97-AF65-F5344CB8AC3E}">
        <p14:creationId xmlns:p14="http://schemas.microsoft.com/office/powerpoint/2010/main" val="2078163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E1DF1-EA26-45D7-A531-501CC4476D9F}"/>
              </a:ext>
            </a:extLst>
          </p:cNvPr>
          <p:cNvSpPr>
            <a:spLocks noGrp="1"/>
          </p:cNvSpPr>
          <p:nvPr>
            <p:ph type="title"/>
          </p:nvPr>
        </p:nvSpPr>
        <p:spPr/>
        <p:txBody>
          <a:bodyPr/>
          <a:lstStyle/>
          <a:p>
            <a:r>
              <a:rPr lang="en-US" dirty="0"/>
              <a:t>ASP.NET Core basics</a:t>
            </a:r>
          </a:p>
        </p:txBody>
      </p:sp>
      <p:sp>
        <p:nvSpPr>
          <p:cNvPr id="4" name="Text Placeholder 3">
            <a:extLst>
              <a:ext uri="{FF2B5EF4-FFF2-40B4-BE49-F238E27FC236}">
                <a16:creationId xmlns:a16="http://schemas.microsoft.com/office/drawing/2014/main" id="{48A6AF3B-A456-4212-87FE-2811EF104DD3}"/>
              </a:ext>
            </a:extLst>
          </p:cNvPr>
          <p:cNvSpPr>
            <a:spLocks noGrp="1"/>
          </p:cNvSpPr>
          <p:nvPr>
            <p:ph type="body" sz="quarter" idx="10"/>
          </p:nvPr>
        </p:nvSpPr>
        <p:spPr>
          <a:xfrm>
            <a:off x="274638" y="1212850"/>
            <a:ext cx="11887200" cy="3447098"/>
          </a:xfrm>
        </p:spPr>
        <p:txBody>
          <a:bodyPr/>
          <a:lstStyle/>
          <a:p>
            <a:r>
              <a:rPr lang="en-US" dirty="0"/>
              <a:t>Hosting</a:t>
            </a:r>
          </a:p>
          <a:p>
            <a:r>
              <a:rPr lang="en-US" dirty="0"/>
              <a:t>Middleware</a:t>
            </a:r>
          </a:p>
          <a:p>
            <a:r>
              <a:rPr lang="en-US" dirty="0"/>
              <a:t>Dependency Injection</a:t>
            </a:r>
          </a:p>
          <a:p>
            <a:r>
              <a:rPr lang="en-US" dirty="0"/>
              <a:t>Configuration</a:t>
            </a:r>
          </a:p>
          <a:p>
            <a:r>
              <a:rPr lang="en-US" dirty="0"/>
              <a:t>Logging</a:t>
            </a:r>
          </a:p>
        </p:txBody>
      </p:sp>
    </p:spTree>
    <p:extLst>
      <p:ext uri="{BB962C8B-B14F-4D97-AF65-F5344CB8AC3E}">
        <p14:creationId xmlns:p14="http://schemas.microsoft.com/office/powerpoint/2010/main" val="419684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hosting properties</a:t>
            </a:r>
          </a:p>
        </p:txBody>
      </p:sp>
      <p:sp>
        <p:nvSpPr>
          <p:cNvPr id="5" name="Text Placeholder 4"/>
          <p:cNvSpPr>
            <a:spLocks noGrp="1"/>
          </p:cNvSpPr>
          <p:nvPr>
            <p:ph type="body" sz="quarter" idx="10"/>
          </p:nvPr>
        </p:nvSpPr>
        <p:spPr>
          <a:xfrm>
            <a:off x="274638" y="1212850"/>
            <a:ext cx="11887200" cy="5478423"/>
          </a:xfrm>
        </p:spPr>
        <p:txBody>
          <a:bodyPr/>
          <a:lstStyle/>
          <a:p>
            <a:r>
              <a:rPr lang="en-US" dirty="0"/>
              <a:t>Server</a:t>
            </a:r>
          </a:p>
          <a:p>
            <a:r>
              <a:rPr lang="en-US" dirty="0"/>
              <a:t>Server URLs</a:t>
            </a:r>
          </a:p>
          <a:p>
            <a:r>
              <a:rPr lang="en-US" dirty="0"/>
              <a:t>Startup</a:t>
            </a:r>
          </a:p>
          <a:p>
            <a:r>
              <a:rPr lang="en-US" dirty="0"/>
              <a:t>Content root</a:t>
            </a:r>
          </a:p>
          <a:p>
            <a:r>
              <a:rPr lang="en-US" dirty="0"/>
              <a:t>Web root</a:t>
            </a:r>
          </a:p>
          <a:p>
            <a:r>
              <a:rPr lang="en-US" dirty="0"/>
              <a:t>Environment</a:t>
            </a:r>
          </a:p>
          <a:p>
            <a:r>
              <a:rPr lang="en-US" dirty="0"/>
              <a:t>Application name</a:t>
            </a:r>
          </a:p>
          <a:p>
            <a:endParaRPr lang="en-US" dirty="0"/>
          </a:p>
        </p:txBody>
      </p:sp>
    </p:spTree>
    <p:extLst>
      <p:ext uri="{BB962C8B-B14F-4D97-AF65-F5344CB8AC3E}">
        <p14:creationId xmlns:p14="http://schemas.microsoft.com/office/powerpoint/2010/main" val="26528347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Hosting</a:t>
            </a:r>
          </a:p>
        </p:txBody>
      </p:sp>
      <p:sp>
        <p:nvSpPr>
          <p:cNvPr id="5" name="Text Placeholder 4"/>
          <p:cNvSpPr>
            <a:spLocks noGrp="1"/>
          </p:cNvSpPr>
          <p:nvPr>
            <p:ph type="body" sz="quarter" idx="10"/>
          </p:nvPr>
        </p:nvSpPr>
        <p:spPr>
          <a:xfrm>
            <a:off x="274638" y="1212850"/>
            <a:ext cx="11887200" cy="2905411"/>
          </a:xfrm>
        </p:spPr>
        <p:txBody>
          <a:bodyPr/>
          <a:lstStyle/>
          <a:p>
            <a:r>
              <a:rPr lang="en-US" dirty="0"/>
              <a:t>Kestrel is not yet hardened for internet facing traffic</a:t>
            </a:r>
          </a:p>
          <a:p>
            <a:r>
              <a:rPr lang="en-US" dirty="0"/>
              <a:t>Run Kestrel behind a mature reverse proxy</a:t>
            </a:r>
          </a:p>
          <a:p>
            <a:pPr lvl="1"/>
            <a:r>
              <a:rPr lang="en-US" dirty="0"/>
              <a:t>Ex IIS, Nginx, Apache, </a:t>
            </a:r>
            <a:r>
              <a:rPr lang="en-US"/>
              <a:t>etc.</a:t>
            </a:r>
            <a:endParaRPr lang="en-US" dirty="0"/>
          </a:p>
          <a:p>
            <a:pPr lvl="1"/>
            <a:endParaRPr lang="en-US" dirty="0"/>
          </a:p>
          <a:p>
            <a:endParaRPr lang="en-US" dirty="0"/>
          </a:p>
        </p:txBody>
      </p:sp>
      <p:sp>
        <p:nvSpPr>
          <p:cNvPr id="24" name="Cloud 23"/>
          <p:cNvSpPr/>
          <p:nvPr/>
        </p:nvSpPr>
        <p:spPr bwMode="auto">
          <a:xfrm>
            <a:off x="1417637" y="3961319"/>
            <a:ext cx="2667000" cy="1676400"/>
          </a:xfrm>
          <a:prstGeom prst="cloud">
            <a:avLst/>
          </a:prstGeom>
          <a:solidFill>
            <a:schemeClr val="bg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Internet</a:t>
            </a:r>
          </a:p>
        </p:txBody>
      </p:sp>
      <p:sp>
        <p:nvSpPr>
          <p:cNvPr id="25" name="Oval 24"/>
          <p:cNvSpPr/>
          <p:nvPr/>
        </p:nvSpPr>
        <p:spPr bwMode="auto">
          <a:xfrm>
            <a:off x="7752053" y="3199408"/>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6" name="Rectangle 25"/>
          <p:cNvSpPr/>
          <p:nvPr/>
        </p:nvSpPr>
        <p:spPr bwMode="auto">
          <a:xfrm>
            <a:off x="5536323" y="3116262"/>
            <a:ext cx="1371600" cy="335280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Proxy</a:t>
            </a:r>
          </a:p>
        </p:txBody>
      </p:sp>
      <p:sp>
        <p:nvSpPr>
          <p:cNvPr id="27" name="Oval 26"/>
          <p:cNvSpPr/>
          <p:nvPr/>
        </p:nvSpPr>
        <p:spPr bwMode="auto">
          <a:xfrm>
            <a:off x="9193923" y="4205967"/>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8" name="Right Arrow 18"/>
          <p:cNvSpPr/>
          <p:nvPr/>
        </p:nvSpPr>
        <p:spPr bwMode="auto">
          <a:xfrm>
            <a:off x="4383506" y="3504375"/>
            <a:ext cx="838200" cy="2590288"/>
          </a:xfrm>
          <a:prstGeom prst="rightArrow">
            <a:avLst>
              <a:gd name="adj1" fmla="val 73692"/>
              <a:gd name="adj2" fmla="val 413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Left-Right Arrow 20"/>
          <p:cNvSpPr/>
          <p:nvPr/>
        </p:nvSpPr>
        <p:spPr bwMode="auto">
          <a:xfrm>
            <a:off x="6984123" y="3725862"/>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Left-Right Arrow 21"/>
          <p:cNvSpPr/>
          <p:nvPr/>
        </p:nvSpPr>
        <p:spPr bwMode="auto">
          <a:xfrm>
            <a:off x="7038133" y="4731029"/>
            <a:ext cx="2031380" cy="237744"/>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7752053" y="5183479"/>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32" name="Left-Right Arrow 24"/>
          <p:cNvSpPr/>
          <p:nvPr/>
        </p:nvSpPr>
        <p:spPr bwMode="auto">
          <a:xfrm>
            <a:off x="6984123" y="5709933"/>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057858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handling</a:t>
            </a:r>
          </a:p>
        </p:txBody>
      </p:sp>
      <p:sp>
        <p:nvSpPr>
          <p:cNvPr id="3" name="Text Placeholder 2"/>
          <p:cNvSpPr>
            <a:spLocks noGrp="1"/>
          </p:cNvSpPr>
          <p:nvPr>
            <p:ph type="body" sz="quarter" idx="10"/>
          </p:nvPr>
        </p:nvSpPr>
        <p:spPr>
          <a:xfrm>
            <a:off x="274638" y="1212850"/>
            <a:ext cx="11887200" cy="3914918"/>
          </a:xfrm>
        </p:spPr>
        <p:txBody>
          <a:bodyPr/>
          <a:lstStyle/>
          <a:p>
            <a:r>
              <a:rPr lang="en-US" dirty="0"/>
              <a:t>Request handling pipeline defined in startup</a:t>
            </a:r>
          </a:p>
          <a:p>
            <a:r>
              <a:rPr lang="en-US" dirty="0"/>
              <a:t>Use middleware to process requests</a:t>
            </a:r>
          </a:p>
          <a:p>
            <a:r>
              <a:rPr lang="en-US" dirty="0"/>
              <a:t>Built </a:t>
            </a:r>
            <a:r>
              <a:rPr lang="en-US" dirty="0" err="1"/>
              <a:t>RequestDelegate</a:t>
            </a:r>
            <a:r>
              <a:rPr lang="en-US" dirty="0"/>
              <a:t> used to handle all requests</a:t>
            </a:r>
          </a:p>
          <a:p>
            <a:r>
              <a:rPr lang="en-US" dirty="0"/>
              <a:t>Lots of built-in middleware</a:t>
            </a:r>
          </a:p>
          <a:p>
            <a:pPr lvl="1"/>
            <a:r>
              <a:rPr lang="en-US" dirty="0"/>
              <a:t>Routing, authentication, static files, diagnostics, error handling, session, CORS, localization, custom</a:t>
            </a:r>
          </a:p>
          <a:p>
            <a:pPr lvl="1"/>
            <a:endParaRPr lang="en-US" dirty="0"/>
          </a:p>
        </p:txBody>
      </p:sp>
    </p:spTree>
    <p:extLst>
      <p:ext uri="{BB962C8B-B14F-4D97-AF65-F5344CB8AC3E}">
        <p14:creationId xmlns:p14="http://schemas.microsoft.com/office/powerpoint/2010/main" val="19953867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RequestDelegate</a:t>
            </a:r>
            <a:endParaRPr lang="en-US" dirty="0"/>
          </a:p>
        </p:txBody>
      </p:sp>
      <p:sp>
        <p:nvSpPr>
          <p:cNvPr id="5" name="Text Placeholder 4"/>
          <p:cNvSpPr>
            <a:spLocks noGrp="1"/>
          </p:cNvSpPr>
          <p:nvPr>
            <p:ph type="body" sz="quarter" idx="10"/>
          </p:nvPr>
        </p:nvSpPr>
        <p:spPr>
          <a:xfrm>
            <a:off x="274638" y="1216152"/>
            <a:ext cx="11887199" cy="1046440"/>
          </a:xfrm>
        </p:spPr>
        <p:txBody>
          <a:bodyPr/>
          <a:lstStyle/>
          <a:p>
            <a:endParaRPr lang="en-US" sz="2800" dirty="0"/>
          </a:p>
          <a:p>
            <a:r>
              <a:rPr lang="en-US" sz="2800" dirty="0">
                <a:solidFill>
                  <a:srgbClr val="A71D5D"/>
                </a:solidFill>
              </a:rPr>
              <a:t>public</a:t>
            </a:r>
            <a:r>
              <a:rPr lang="en-US" sz="2800" dirty="0">
                <a:solidFill>
                  <a:srgbClr val="333333"/>
                </a:solidFill>
              </a:rPr>
              <a:t> </a:t>
            </a:r>
            <a:r>
              <a:rPr lang="en-US" sz="2800" dirty="0">
                <a:solidFill>
                  <a:srgbClr val="A71D5D"/>
                </a:solidFill>
              </a:rPr>
              <a:t>delegate</a:t>
            </a:r>
            <a:r>
              <a:rPr lang="en-US" sz="2800" dirty="0">
                <a:solidFill>
                  <a:srgbClr val="333333"/>
                </a:solidFill>
              </a:rPr>
              <a:t> Task </a:t>
            </a:r>
            <a:r>
              <a:rPr lang="en-US" sz="2800" dirty="0" err="1">
                <a:solidFill>
                  <a:srgbClr val="333333"/>
                </a:solidFill>
              </a:rPr>
              <a:t>RequestDelegate</a:t>
            </a:r>
            <a:r>
              <a:rPr lang="en-US" sz="2800" dirty="0">
                <a:solidFill>
                  <a:srgbClr val="333333"/>
                </a:solidFill>
              </a:rPr>
              <a:t>(</a:t>
            </a:r>
            <a:r>
              <a:rPr lang="en-US" sz="2800" dirty="0" err="1">
                <a:solidFill>
                  <a:srgbClr val="333333"/>
                </a:solidFill>
              </a:rPr>
              <a:t>HttpContext</a:t>
            </a:r>
            <a:r>
              <a:rPr lang="en-US" sz="2800" dirty="0">
                <a:solidFill>
                  <a:srgbClr val="333333"/>
                </a:solidFill>
              </a:rPr>
              <a:t> context);</a:t>
            </a:r>
            <a:endParaRPr lang="en-US" sz="2800" dirty="0"/>
          </a:p>
        </p:txBody>
      </p:sp>
    </p:spTree>
    <p:extLst>
      <p:ext uri="{BB962C8B-B14F-4D97-AF65-F5344CB8AC3E}">
        <p14:creationId xmlns:p14="http://schemas.microsoft.com/office/powerpoint/2010/main" val="24454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a:t>
            </a:r>
          </a:p>
        </p:txBody>
      </p:sp>
      <p:sp>
        <p:nvSpPr>
          <p:cNvPr id="5" name="Rectangle: Rounded Corners 4"/>
          <p:cNvSpPr/>
          <p:nvPr/>
        </p:nvSpPr>
        <p:spPr bwMode="auto">
          <a:xfrm>
            <a:off x="3551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Middleware1</a:t>
            </a:r>
          </a:p>
        </p:txBody>
      </p:sp>
      <p:sp>
        <p:nvSpPr>
          <p:cNvPr id="6" name="Rectangle: Rounded Corners 5"/>
          <p:cNvSpPr/>
          <p:nvPr/>
        </p:nvSpPr>
        <p:spPr bwMode="auto">
          <a:xfrm>
            <a:off x="6218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Middleware2</a:t>
            </a:r>
          </a:p>
        </p:txBody>
      </p:sp>
      <p:sp>
        <p:nvSpPr>
          <p:cNvPr id="7" name="Rectangle: Rounded Corners 6"/>
          <p:cNvSpPr/>
          <p:nvPr/>
        </p:nvSpPr>
        <p:spPr bwMode="auto">
          <a:xfrm>
            <a:off x="8885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Middleware3</a:t>
            </a:r>
          </a:p>
        </p:txBody>
      </p:sp>
      <p:sp>
        <p:nvSpPr>
          <p:cNvPr id="8" name="Rectangle: Folded Corner 7"/>
          <p:cNvSpPr/>
          <p:nvPr/>
        </p:nvSpPr>
        <p:spPr bwMode="auto">
          <a:xfrm>
            <a:off x="731837" y="2220430"/>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p>
        </p:txBody>
      </p:sp>
      <p:sp>
        <p:nvSpPr>
          <p:cNvPr id="9" name="Rectangle: Folded Corner 8"/>
          <p:cNvSpPr/>
          <p:nvPr/>
        </p:nvSpPr>
        <p:spPr bwMode="auto">
          <a:xfrm>
            <a:off x="710141" y="5173662"/>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p>
        </p:txBody>
      </p:sp>
      <p:sp>
        <p:nvSpPr>
          <p:cNvPr id="12" name="TextBox 11"/>
          <p:cNvSpPr txBox="1"/>
          <p:nvPr/>
        </p:nvSpPr>
        <p:spPr>
          <a:xfrm>
            <a:off x="9006133" y="3000998"/>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grpSp>
        <p:nvGrpSpPr>
          <p:cNvPr id="21" name="Group 20"/>
          <p:cNvGrpSpPr/>
          <p:nvPr/>
        </p:nvGrpSpPr>
        <p:grpSpPr>
          <a:xfrm>
            <a:off x="3657600" y="2089339"/>
            <a:ext cx="1183657" cy="1026923"/>
            <a:chOff x="3657600" y="2089339"/>
            <a:chExt cx="1183657" cy="1026923"/>
          </a:xfrm>
        </p:grpSpPr>
        <p:sp>
          <p:nvSpPr>
            <p:cNvPr id="10" name="TextBox 9"/>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13" name="TextBox 12"/>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15" name="TextBox 14"/>
          <p:cNvSpPr txBox="1"/>
          <p:nvPr/>
        </p:nvSpPr>
        <p:spPr>
          <a:xfrm>
            <a:off x="9006133" y="3503434"/>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7" name="TextBox 16"/>
          <p:cNvSpPr txBox="1"/>
          <p:nvPr/>
        </p:nvSpPr>
        <p:spPr>
          <a:xfrm>
            <a:off x="6280706" y="4184265"/>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8" name="TextBox 17"/>
          <p:cNvSpPr txBox="1"/>
          <p:nvPr/>
        </p:nvSpPr>
        <p:spPr>
          <a:xfrm>
            <a:off x="3657600" y="4856107"/>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9" name="Arrow: Right 18"/>
          <p:cNvSpPr/>
          <p:nvPr/>
        </p:nvSpPr>
        <p:spPr bwMode="auto">
          <a:xfrm>
            <a:off x="4744049" y="27165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Arrow: Right 19"/>
          <p:cNvSpPr/>
          <p:nvPr/>
        </p:nvSpPr>
        <p:spPr bwMode="auto">
          <a:xfrm>
            <a:off x="7390721" y="31737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p:cNvGrpSpPr/>
          <p:nvPr/>
        </p:nvGrpSpPr>
        <p:grpSpPr>
          <a:xfrm>
            <a:off x="6294437" y="2546539"/>
            <a:ext cx="1183657" cy="1026923"/>
            <a:chOff x="3657600" y="2089339"/>
            <a:chExt cx="1183657" cy="1026923"/>
          </a:xfrm>
        </p:grpSpPr>
        <p:sp>
          <p:nvSpPr>
            <p:cNvPr id="24" name="TextBox 23"/>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25" name="TextBox 24"/>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26" name="Arrow: Bent 25"/>
          <p:cNvSpPr/>
          <p:nvPr/>
        </p:nvSpPr>
        <p:spPr bwMode="auto">
          <a:xfrm flipH="1" flipV="1">
            <a:off x="8500998" y="4075898"/>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Arrow: Bent 26"/>
          <p:cNvSpPr/>
          <p:nvPr/>
        </p:nvSpPr>
        <p:spPr bwMode="auto">
          <a:xfrm flipH="1" flipV="1">
            <a:off x="5867865" y="4752010"/>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Arrow: Bent 27"/>
          <p:cNvSpPr/>
          <p:nvPr/>
        </p:nvSpPr>
        <p:spPr bwMode="auto">
          <a:xfrm flipH="1" flipV="1">
            <a:off x="2484437" y="5458136"/>
            <a:ext cx="2201332"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Arrow: Right 28"/>
          <p:cNvSpPr/>
          <p:nvPr/>
        </p:nvSpPr>
        <p:spPr bwMode="auto">
          <a:xfrm>
            <a:off x="2560637" y="2279648"/>
            <a:ext cx="960120" cy="264149"/>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38055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232202"/>
          </a:xfrm>
        </p:spPr>
        <p:txBody>
          <a:bodyPr/>
          <a:lstStyle/>
          <a:p>
            <a:r>
              <a:rPr lang="en-US" dirty="0"/>
              <a:t>How many of you are new to .NET?</a:t>
            </a:r>
          </a:p>
          <a:p>
            <a:r>
              <a:rPr lang="en-US" dirty="0"/>
              <a:t>How many of you are new to ASP.NET?</a:t>
            </a:r>
          </a:p>
          <a:p>
            <a:r>
              <a:rPr lang="en-US" dirty="0"/>
              <a:t>How many of you are familiar with ASP.NET MVC?</a:t>
            </a:r>
          </a:p>
          <a:p>
            <a:r>
              <a:rPr lang="en-US" dirty="0"/>
              <a:t>How many of you were there when .NET 1.0 was released?</a:t>
            </a:r>
          </a:p>
          <a:p>
            <a:r>
              <a:rPr lang="en-US" dirty="0"/>
              <a:t>How many of you primarily write in C#? VB? F#? Java? JavaScript? Python? Ruby? Erlang? Something else?</a:t>
            </a:r>
          </a:p>
          <a:p>
            <a:endParaRPr lang="en-US"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Middleware</a:t>
            </a:r>
          </a:p>
        </p:txBody>
      </p:sp>
      <p:sp>
        <p:nvSpPr>
          <p:cNvPr id="5" name="Text Placeholder 4"/>
          <p:cNvSpPr>
            <a:spLocks noGrp="1"/>
          </p:cNvSpPr>
          <p:nvPr>
            <p:ph type="body" sz="quarter" idx="10"/>
          </p:nvPr>
        </p:nvSpPr>
        <p:spPr>
          <a:xfrm>
            <a:off x="274638" y="1216152"/>
            <a:ext cx="11887199" cy="1605055"/>
          </a:xfrm>
        </p:spPr>
        <p:txBody>
          <a:bodyPr/>
          <a:lstStyle/>
          <a:p>
            <a:endParaRPr lang="en-US" sz="2800" dirty="0"/>
          </a:p>
          <a:p>
            <a:r>
              <a:rPr lang="en-US" sz="2800" dirty="0" err="1"/>
              <a:t>app.Use</a:t>
            </a:r>
            <a:r>
              <a:rPr lang="en-US" sz="2800" dirty="0"/>
              <a:t>(</a:t>
            </a:r>
            <a:r>
              <a:rPr lang="en-US" sz="2800" dirty="0" err="1"/>
              <a:t>Func</a:t>
            </a:r>
            <a:r>
              <a:rPr lang="en-US" sz="2800" dirty="0"/>
              <a:t>&lt;</a:t>
            </a:r>
            <a:r>
              <a:rPr lang="en-US" sz="2800" dirty="0" err="1"/>
              <a:t>RequestDelegate</a:t>
            </a:r>
            <a:r>
              <a:rPr lang="en-US" sz="2800" dirty="0"/>
              <a:t>, </a:t>
            </a:r>
            <a:r>
              <a:rPr lang="en-US" sz="2800" dirty="0" err="1"/>
              <a:t>RequestDelegate</a:t>
            </a:r>
            <a:r>
              <a:rPr lang="en-US" sz="2800" dirty="0"/>
              <a:t>&gt; middleware);</a:t>
            </a:r>
            <a:endParaRPr lang="en-US" dirty="0"/>
          </a:p>
          <a:p>
            <a:endParaRPr lang="en-US" dirty="0"/>
          </a:p>
        </p:txBody>
      </p:sp>
    </p:spTree>
    <p:extLst>
      <p:ext uri="{BB962C8B-B14F-4D97-AF65-F5344CB8AC3E}">
        <p14:creationId xmlns:p14="http://schemas.microsoft.com/office/powerpoint/2010/main" val="493729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Text Placeholder 2"/>
          <p:cNvSpPr>
            <a:spLocks noGrp="1"/>
          </p:cNvSpPr>
          <p:nvPr>
            <p:ph type="body" sz="quarter" idx="10"/>
          </p:nvPr>
        </p:nvSpPr>
        <p:spPr>
          <a:xfrm>
            <a:off x="274638" y="1216152"/>
            <a:ext cx="11887199" cy="4945969"/>
          </a:xfrm>
        </p:spPr>
        <p:txBody>
          <a:bodyPr/>
          <a:lstStyle/>
          <a:p>
            <a:endParaRPr lang="en-US" sz="2600" dirty="0"/>
          </a:p>
          <a:p>
            <a:pPr lvl="0">
              <a:buClr>
                <a:srgbClr val="FFFFFF"/>
              </a:buClr>
            </a:pPr>
            <a:r>
              <a:rPr lang="en-US" sz="2600" dirty="0">
                <a:solidFill>
                  <a:srgbClr val="A71D5D"/>
                </a:solidFill>
              </a:rPr>
              <a:t>public</a:t>
            </a:r>
            <a:r>
              <a:rPr lang="en-US" sz="2600" dirty="0"/>
              <a:t> </a:t>
            </a:r>
            <a:r>
              <a:rPr lang="en-US" sz="2600" dirty="0">
                <a:solidFill>
                  <a:srgbClr val="A71D5D"/>
                </a:solidFill>
              </a:rPr>
              <a:t>class</a:t>
            </a:r>
            <a:r>
              <a:rPr lang="en-US" sz="2600" dirty="0"/>
              <a:t> </a:t>
            </a:r>
            <a:r>
              <a:rPr lang="en-US" sz="2600" dirty="0" err="1"/>
              <a:t>MyMiddleware</a:t>
            </a:r>
            <a:endParaRPr lang="en-US" sz="2600" dirty="0"/>
          </a:p>
          <a:p>
            <a:pPr lvl="0">
              <a:buClr>
                <a:srgbClr val="FFFFFF"/>
              </a:buClr>
            </a:pPr>
            <a:r>
              <a:rPr lang="en-US" sz="2600" dirty="0"/>
              <a:t>{</a:t>
            </a:r>
          </a:p>
          <a:p>
            <a:pPr lvl="0">
              <a:buClr>
                <a:srgbClr val="FFFFFF"/>
              </a:buClr>
            </a:pPr>
            <a:r>
              <a:rPr lang="en-US" sz="2600" dirty="0"/>
              <a:t>    </a:t>
            </a:r>
            <a:r>
              <a:rPr lang="en-US" sz="2600" dirty="0">
                <a:solidFill>
                  <a:srgbClr val="A71D5D"/>
                </a:solidFill>
              </a:rPr>
              <a:t>public</a:t>
            </a:r>
            <a:r>
              <a:rPr lang="en-US" sz="2600" dirty="0"/>
              <a:t> </a:t>
            </a:r>
            <a:r>
              <a:rPr lang="en-US" sz="2600" dirty="0" err="1"/>
              <a:t>MyMiddleware</a:t>
            </a:r>
            <a:r>
              <a:rPr lang="en-US" sz="2600" dirty="0"/>
              <a:t>(</a:t>
            </a:r>
            <a:r>
              <a:rPr lang="en-US" sz="2600" dirty="0" err="1"/>
              <a:t>RequestDelegate</a:t>
            </a:r>
            <a:r>
              <a:rPr lang="en-US" sz="2600" dirty="0"/>
              <a:t> next, …) { … }</a:t>
            </a:r>
          </a:p>
          <a:p>
            <a:pPr lvl="0">
              <a:buClr>
                <a:srgbClr val="FFFFFF"/>
              </a:buClr>
            </a:pPr>
            <a:endParaRPr lang="en-US" sz="2600" dirty="0"/>
          </a:p>
          <a:p>
            <a:pPr lvl="0">
              <a:buClr>
                <a:srgbClr val="FFFFFF"/>
              </a:buClr>
            </a:pPr>
            <a:r>
              <a:rPr lang="en-US" sz="2600" dirty="0"/>
              <a:t>    </a:t>
            </a:r>
            <a:r>
              <a:rPr lang="en-US" sz="2600" dirty="0">
                <a:solidFill>
                  <a:srgbClr val="A71D5D"/>
                </a:solidFill>
              </a:rPr>
              <a:t>public</a:t>
            </a:r>
            <a:r>
              <a:rPr lang="en-US" sz="2600" dirty="0"/>
              <a:t> </a:t>
            </a:r>
            <a:r>
              <a:rPr lang="en-US" sz="2600" dirty="0" err="1">
                <a:solidFill>
                  <a:srgbClr val="A71D5D"/>
                </a:solidFill>
              </a:rPr>
              <a:t>async</a:t>
            </a:r>
            <a:r>
              <a:rPr lang="en-US" sz="2600" dirty="0"/>
              <a:t> Task Invoke(</a:t>
            </a:r>
            <a:r>
              <a:rPr lang="en-US" sz="2600" dirty="0" err="1"/>
              <a:t>HttpContext</a:t>
            </a:r>
            <a:r>
              <a:rPr lang="en-US" sz="2600" dirty="0"/>
              <a:t> </a:t>
            </a:r>
            <a:r>
              <a:rPr lang="en-US" sz="2600" dirty="0" err="1"/>
              <a:t>httpContext</a:t>
            </a:r>
            <a:r>
              <a:rPr lang="en-US" sz="2600" dirty="0"/>
              <a:t>, …) { … }</a:t>
            </a:r>
          </a:p>
          <a:p>
            <a:pPr lvl="0">
              <a:buClr>
                <a:srgbClr val="FFFFFF"/>
              </a:buClr>
            </a:pPr>
            <a:r>
              <a:rPr lang="en-US" sz="2600" dirty="0"/>
              <a:t>}</a:t>
            </a:r>
          </a:p>
          <a:p>
            <a:pPr lvl="0">
              <a:buClr>
                <a:srgbClr val="FFFFFF"/>
              </a:buClr>
            </a:pPr>
            <a:endParaRPr lang="en-US" sz="2600" dirty="0"/>
          </a:p>
          <a:p>
            <a:pPr lvl="0">
              <a:buClr>
                <a:srgbClr val="FFFFFF"/>
              </a:buClr>
            </a:pPr>
            <a:endParaRPr lang="en-US" sz="2600" dirty="0"/>
          </a:p>
          <a:p>
            <a:pPr lvl="0">
              <a:buClr>
                <a:srgbClr val="FFFFFF"/>
              </a:buClr>
            </a:pPr>
            <a:r>
              <a:rPr lang="en-US" sz="2600" dirty="0" err="1"/>
              <a:t>app.UseMiddleware</a:t>
            </a:r>
            <a:r>
              <a:rPr lang="en-US" sz="2600" dirty="0"/>
              <a:t>&lt;</a:t>
            </a:r>
            <a:r>
              <a:rPr lang="en-US" sz="2600" dirty="0" err="1"/>
              <a:t>MyMiddleware</a:t>
            </a:r>
            <a:r>
              <a:rPr lang="en-US" sz="2600" dirty="0"/>
              <a:t>&gt;();</a:t>
            </a:r>
          </a:p>
          <a:p>
            <a:endParaRPr lang="en-US" sz="2600" dirty="0"/>
          </a:p>
        </p:txBody>
      </p:sp>
    </p:spTree>
    <p:extLst>
      <p:ext uri="{BB962C8B-B14F-4D97-AF65-F5344CB8AC3E}">
        <p14:creationId xmlns:p14="http://schemas.microsoft.com/office/powerpoint/2010/main" val="8599229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5926-3111-47FF-A5A9-8F51D1EC6538}"/>
              </a:ext>
            </a:extLst>
          </p:cNvPr>
          <p:cNvSpPr>
            <a:spLocks noGrp="1"/>
          </p:cNvSpPr>
          <p:nvPr>
            <p:ph type="title"/>
          </p:nvPr>
        </p:nvSpPr>
        <p:spPr/>
        <p:txBody>
          <a:bodyPr/>
          <a:lstStyle/>
          <a:p>
            <a:r>
              <a:rPr lang="en-US" dirty="0"/>
              <a:t>Dependency Injection</a:t>
            </a:r>
          </a:p>
        </p:txBody>
      </p:sp>
      <p:sp>
        <p:nvSpPr>
          <p:cNvPr id="3" name="Text Placeholder 2">
            <a:extLst>
              <a:ext uri="{FF2B5EF4-FFF2-40B4-BE49-F238E27FC236}">
                <a16:creationId xmlns:a16="http://schemas.microsoft.com/office/drawing/2014/main" id="{9E6F0911-3449-43F4-A811-11D49A5E83FF}"/>
              </a:ext>
            </a:extLst>
          </p:cNvPr>
          <p:cNvSpPr>
            <a:spLocks noGrp="1"/>
          </p:cNvSpPr>
          <p:nvPr>
            <p:ph type="body" sz="quarter" idx="10"/>
          </p:nvPr>
        </p:nvSpPr>
        <p:spPr>
          <a:xfrm>
            <a:off x="274638" y="1212850"/>
            <a:ext cx="11887200" cy="5139869"/>
          </a:xfrm>
        </p:spPr>
        <p:txBody>
          <a:bodyPr/>
          <a:lstStyle/>
          <a:p>
            <a:r>
              <a:rPr lang="en-US" dirty="0"/>
              <a:t>Register your services in </a:t>
            </a:r>
            <a:r>
              <a:rPr lang="en-US" dirty="0" err="1"/>
              <a:t>ConfigureServices</a:t>
            </a:r>
            <a:endParaRPr lang="en-US" dirty="0"/>
          </a:p>
          <a:p>
            <a:pPr lvl="1"/>
            <a:r>
              <a:rPr lang="en-US" dirty="0"/>
              <a:t>You “Add” services</a:t>
            </a:r>
          </a:p>
          <a:p>
            <a:r>
              <a:rPr lang="en-US" dirty="0"/>
              <a:t>Simple built-in </a:t>
            </a:r>
            <a:r>
              <a:rPr lang="en-US" dirty="0" err="1"/>
              <a:t>IoC</a:t>
            </a:r>
            <a:r>
              <a:rPr lang="en-US" dirty="0"/>
              <a:t> container</a:t>
            </a:r>
          </a:p>
          <a:p>
            <a:pPr lvl="1"/>
            <a:r>
              <a:rPr lang="en-US" dirty="0"/>
              <a:t>Supports constructor injection only</a:t>
            </a:r>
          </a:p>
          <a:p>
            <a:pPr lvl="1"/>
            <a:r>
              <a:rPr lang="en-US" dirty="0"/>
              <a:t>Easily replace with your </a:t>
            </a:r>
            <a:r>
              <a:rPr lang="en-US" dirty="0" err="1"/>
              <a:t>IoC</a:t>
            </a:r>
            <a:r>
              <a:rPr lang="en-US" dirty="0"/>
              <a:t> container of choice (</a:t>
            </a:r>
            <a:r>
              <a:rPr lang="en-US" dirty="0" err="1"/>
              <a:t>Autofac</a:t>
            </a:r>
            <a:r>
              <a:rPr lang="en-US" dirty="0"/>
              <a:t>, </a:t>
            </a:r>
            <a:r>
              <a:rPr lang="en-US" dirty="0" err="1"/>
              <a:t>Ninject</a:t>
            </a:r>
            <a:r>
              <a:rPr lang="en-US" dirty="0"/>
              <a:t>, etc.)</a:t>
            </a:r>
          </a:p>
          <a:p>
            <a:r>
              <a:rPr lang="en-US" dirty="0"/>
              <a:t>Services available wherever the runtime creates stuff</a:t>
            </a:r>
          </a:p>
          <a:p>
            <a:pPr lvl="1"/>
            <a:r>
              <a:rPr lang="en-US" dirty="0"/>
              <a:t>Startup, middleware, controllers, filters, other services</a:t>
            </a:r>
          </a:p>
          <a:p>
            <a:r>
              <a:rPr lang="en-US" dirty="0"/>
              <a:t>Service lifetime</a:t>
            </a:r>
          </a:p>
          <a:p>
            <a:pPr lvl="1"/>
            <a:r>
              <a:rPr lang="en-US" b="1" dirty="0"/>
              <a:t>Singleton </a:t>
            </a:r>
            <a:r>
              <a:rPr lang="en-US" dirty="0"/>
              <a:t>– there can be only one</a:t>
            </a:r>
          </a:p>
          <a:p>
            <a:pPr lvl="1"/>
            <a:r>
              <a:rPr lang="en-US" b="1" dirty="0"/>
              <a:t>Scoped</a:t>
            </a:r>
            <a:r>
              <a:rPr lang="en-US" dirty="0"/>
              <a:t> – one per “scope” (typically a request)</a:t>
            </a:r>
          </a:p>
          <a:p>
            <a:pPr lvl="1"/>
            <a:r>
              <a:rPr lang="en-US" b="1" dirty="0"/>
              <a:t>Transient</a:t>
            </a:r>
            <a:r>
              <a:rPr lang="en-US" dirty="0"/>
              <a:t> – always fresh!</a:t>
            </a:r>
            <a:endParaRPr lang="en-US" b="1" dirty="0"/>
          </a:p>
        </p:txBody>
      </p:sp>
    </p:spTree>
    <p:extLst>
      <p:ext uri="{BB962C8B-B14F-4D97-AF65-F5344CB8AC3E}">
        <p14:creationId xmlns:p14="http://schemas.microsoft.com/office/powerpoint/2010/main" val="1876009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25589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861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a:t>Labs #3-5</a:t>
            </a:r>
            <a:endParaRPr lang="en-US" dirty="0"/>
          </a:p>
        </p:txBody>
      </p:sp>
    </p:spTree>
    <p:extLst>
      <p:ext uri="{BB962C8B-B14F-4D97-AF65-F5344CB8AC3E}">
        <p14:creationId xmlns:p14="http://schemas.microsoft.com/office/powerpoint/2010/main" val="3486311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9323-563D-426D-B2F9-9E542F84D0DA}"/>
              </a:ext>
            </a:extLst>
          </p:cNvPr>
          <p:cNvSpPr>
            <a:spLocks noGrp="1"/>
          </p:cNvSpPr>
          <p:nvPr>
            <p:ph type="title"/>
          </p:nvPr>
        </p:nvSpPr>
        <p:spPr/>
        <p:txBody>
          <a:bodyPr/>
          <a:lstStyle/>
          <a:p>
            <a:r>
              <a:rPr lang="en-US" dirty="0"/>
              <a:t>Outline</a:t>
            </a:r>
          </a:p>
        </p:txBody>
      </p:sp>
      <p:graphicFrame>
        <p:nvGraphicFramePr>
          <p:cNvPr id="4" name="Table 3">
            <a:extLst>
              <a:ext uri="{FF2B5EF4-FFF2-40B4-BE49-F238E27FC236}">
                <a16:creationId xmlns:a16="http://schemas.microsoft.com/office/drawing/2014/main" id="{CD949439-4252-4F7C-8C1E-9A218AAF67C5}"/>
              </a:ext>
            </a:extLst>
          </p:cNvPr>
          <p:cNvGraphicFramePr>
            <a:graphicFrameLocks noGrp="1"/>
          </p:cNvGraphicFramePr>
          <p:nvPr>
            <p:extLst>
              <p:ext uri="{D42A27DB-BD31-4B8C-83A1-F6EECF244321}">
                <p14:modId xmlns:p14="http://schemas.microsoft.com/office/powerpoint/2010/main" val="3077457111"/>
              </p:ext>
            </p:extLst>
          </p:nvPr>
        </p:nvGraphicFramePr>
        <p:xfrm>
          <a:off x="1554848" y="1212849"/>
          <a:ext cx="9732464" cy="5119024"/>
        </p:xfrm>
        <a:graphic>
          <a:graphicData uri="http://schemas.openxmlformats.org/drawingml/2006/table">
            <a:tbl>
              <a:tblPr firstRow="1" firstCol="1" bandRow="1"/>
              <a:tblGrid>
                <a:gridCol w="1925729">
                  <a:extLst>
                    <a:ext uri="{9D8B030D-6E8A-4147-A177-3AD203B41FA5}">
                      <a16:colId xmlns:a16="http://schemas.microsoft.com/office/drawing/2014/main" val="82359080"/>
                    </a:ext>
                  </a:extLst>
                </a:gridCol>
                <a:gridCol w="3834302">
                  <a:extLst>
                    <a:ext uri="{9D8B030D-6E8A-4147-A177-3AD203B41FA5}">
                      <a16:colId xmlns:a16="http://schemas.microsoft.com/office/drawing/2014/main" val="2472890717"/>
                    </a:ext>
                  </a:extLst>
                </a:gridCol>
                <a:gridCol w="2925156">
                  <a:extLst>
                    <a:ext uri="{9D8B030D-6E8A-4147-A177-3AD203B41FA5}">
                      <a16:colId xmlns:a16="http://schemas.microsoft.com/office/drawing/2014/main" val="3315934810"/>
                    </a:ext>
                  </a:extLst>
                </a:gridCol>
                <a:gridCol w="1047277">
                  <a:extLst>
                    <a:ext uri="{9D8B030D-6E8A-4147-A177-3AD203B41FA5}">
                      <a16:colId xmlns:a16="http://schemas.microsoft.com/office/drawing/2014/main" val="91311838"/>
                    </a:ext>
                  </a:extLst>
                </a:gridCol>
              </a:tblGrid>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Title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Presenter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5761616"/>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9:00 AM - 9:30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#1: Introduction to the .NET Core SDK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1896610"/>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9:30 AM - 10:00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#3: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44915202"/>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10:00 AM - 10:45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#1, #3, #4, #5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Get bits installed, create first app,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012673953"/>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10:45 AM - 11:00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71675067"/>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11:00 AM - 11:30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#2: MVC Applications with ASP.NET 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120643990"/>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11:30 AM - 12:15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20566239"/>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12:15 PM - 1:15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Lunch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51730494"/>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1:15 PM - 1:30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#6: Razor,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Shayne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2775000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1:30 PM - 2:00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Working with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2120123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 PM - 2:30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94426286"/>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2:30 PM - 3:15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#7 &amp; #8: Web APIs &amp; deploy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Shayne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01640868"/>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3:15 PM - 3:45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#7 &amp; #8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Web API and Deploy app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8738672"/>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3:45 PM - 4:00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 &amp; Conclusion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dirty="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545419946"/>
                  </a:ext>
                </a:extLst>
              </a:tr>
            </a:tbl>
          </a:graphicData>
        </a:graphic>
      </p:graphicFrame>
    </p:spTree>
    <p:extLst>
      <p:ext uri="{BB962C8B-B14F-4D97-AF65-F5344CB8AC3E}">
        <p14:creationId xmlns:p14="http://schemas.microsoft.com/office/powerpoint/2010/main" val="15697178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81C1-B7F4-459E-B4B1-90B49B7466E2}"/>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DB038A74-A728-42E2-9D3E-3271D8A710F3}"/>
              </a:ext>
            </a:extLst>
          </p:cNvPr>
          <p:cNvSpPr>
            <a:spLocks noGrp="1"/>
          </p:cNvSpPr>
          <p:nvPr>
            <p:ph type="body" sz="quarter" idx="10"/>
          </p:nvPr>
        </p:nvSpPr>
        <p:spPr>
          <a:xfrm>
            <a:off x="274638" y="1212850"/>
            <a:ext cx="11887200" cy="4633063"/>
          </a:xfrm>
        </p:spPr>
        <p:txBody>
          <a:bodyPr/>
          <a:lstStyle/>
          <a:p>
            <a:r>
              <a:rPr lang="en-US" b="1" dirty="0"/>
              <a:t>Labs</a:t>
            </a:r>
            <a:r>
              <a:rPr lang="en-US" dirty="0"/>
              <a:t>: </a:t>
            </a:r>
          </a:p>
          <a:p>
            <a:pPr lvl="1">
              <a:spcAft>
                <a:spcPts val="1000"/>
              </a:spcAft>
            </a:pPr>
            <a:r>
              <a:rPr lang="en-US" sz="2800" dirty="0">
                <a:hlinkClick r:id="rId3"/>
              </a:rPr>
              <a:t>https://github.com/jongalloway/aspnetcore-workshop</a:t>
            </a:r>
            <a:r>
              <a:rPr lang="en-US" sz="2800" dirty="0"/>
              <a:t> </a:t>
            </a:r>
          </a:p>
          <a:p>
            <a:r>
              <a:rPr lang="en-US" b="1" dirty="0"/>
              <a:t>Bits: </a:t>
            </a:r>
          </a:p>
          <a:p>
            <a:pPr lvl="1">
              <a:spcAft>
                <a:spcPts val="1000"/>
              </a:spcAft>
            </a:pPr>
            <a:r>
              <a:rPr lang="en-US" sz="2800" dirty="0">
                <a:hlinkClick r:id="rId4"/>
              </a:rPr>
              <a:t>https://github.com/jongalloway/aspnetcore-workshop/blob/master/README.md</a:t>
            </a:r>
            <a:r>
              <a:rPr lang="en-US" sz="2800" dirty="0"/>
              <a:t> </a:t>
            </a:r>
          </a:p>
          <a:p>
            <a:r>
              <a:rPr lang="en-US" b="1" dirty="0"/>
              <a:t>Docs</a:t>
            </a:r>
            <a:r>
              <a:rPr lang="en-US" dirty="0"/>
              <a:t>: </a:t>
            </a:r>
          </a:p>
          <a:p>
            <a:pPr lvl="1"/>
            <a:r>
              <a:rPr lang="en-US" sz="2800" dirty="0">
                <a:hlinkClick r:id="rId5"/>
              </a:rPr>
              <a:t>https://docs.microsoft.com/en-us/dotnet/articles/core</a:t>
            </a:r>
          </a:p>
          <a:p>
            <a:pPr lvl="1"/>
            <a:r>
              <a:rPr lang="en-US" sz="2800" dirty="0">
                <a:hlinkClick r:id="rId5"/>
              </a:rPr>
              <a:t>https://docs.microsoft.com/aspnet/core</a:t>
            </a:r>
            <a:endParaRPr lang="en-US" sz="2800" dirty="0"/>
          </a:p>
        </p:txBody>
      </p:sp>
    </p:spTree>
    <p:extLst>
      <p:ext uri="{BB962C8B-B14F-4D97-AF65-F5344CB8AC3E}">
        <p14:creationId xmlns:p14="http://schemas.microsoft.com/office/powerpoint/2010/main" val="28209329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30941</TotalTime>
  <Words>2388</Words>
  <Application>Microsoft Office PowerPoint</Application>
  <PresentationFormat>Custom</PresentationFormat>
  <Paragraphs>389</Paragraphs>
  <Slides>36</Slides>
  <Notes>36</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36</vt:i4>
      </vt:variant>
    </vt:vector>
  </HeadingPairs>
  <TitlesOfParts>
    <vt:vector size="63"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Times New Roman</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Introductions</vt:lpstr>
      <vt:lpstr>Introductions</vt:lpstr>
      <vt:lpstr>Outline</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lpstr>Getting Started with ASP.NET Core</vt:lpstr>
      <vt:lpstr>Try it! Lab #1</vt:lpstr>
      <vt:lpstr>ASP.NET Core basics</vt:lpstr>
      <vt:lpstr>Configuring hosting properties</vt:lpstr>
      <vt:lpstr>Hosting</vt:lpstr>
      <vt:lpstr>Request handling</vt:lpstr>
      <vt:lpstr>RequestDelegate</vt:lpstr>
      <vt:lpstr>Middleware</vt:lpstr>
      <vt:lpstr>Middleware</vt:lpstr>
      <vt:lpstr>Middleware</vt:lpstr>
      <vt:lpstr>Middleware</vt:lpstr>
      <vt:lpstr>Dependency Injection</vt:lpstr>
      <vt:lpstr>Configuration</vt:lpstr>
      <vt:lpstr>Logging</vt:lpstr>
      <vt:lpstr>Try it! Labs #3-5</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Daniel Roth</cp:lastModifiedBy>
  <cp:revision>602</cp:revision>
  <cp:lastPrinted>2015-11-03T20:58:11Z</cp:lastPrinted>
  <dcterms:created xsi:type="dcterms:W3CDTF">2014-06-10T19:28:25Z</dcterms:created>
  <dcterms:modified xsi:type="dcterms:W3CDTF">2017-05-21T15:00:41Z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